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embeddings/oleObject4.bin" ContentType="application/vnd.openxmlformats-officedocument.oleObject"/>
  <Override PartName="/ppt/tags/tag6.xml" ContentType="application/vnd.openxmlformats-officedocument.presentationml.tags+xml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6.bin" ContentType="application/vnd.openxmlformats-officedocument.oleObject"/>
  <Override PartName="/ppt/tags/tag8.xml" ContentType="application/vnd.openxmlformats-officedocument.presentationml.tags+xml"/>
  <Override PartName="/ppt/embeddings/oleObject7.bin" ContentType="application/vnd.openxmlformats-officedocument.oleObject"/>
  <Override PartName="/ppt/tags/tag9.xml" ContentType="application/vnd.openxmlformats-officedocument.presentationml.tags+xml"/>
  <Override PartName="/ppt/embeddings/oleObject8.bin" ContentType="application/vnd.openxmlformats-officedocument.oleObject"/>
  <Override PartName="/ppt/tags/tag10.xml" ContentType="application/vnd.openxmlformats-officedocument.presentationml.tags+xml"/>
  <Override PartName="/ppt/embeddings/oleObject9.bin" ContentType="application/vnd.openxmlformats-officedocument.oleObject"/>
  <Override PartName="/ppt/tags/tag11.xml" ContentType="application/vnd.openxmlformats-officedocument.presentationml.tags+xml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23" r:id="rId2"/>
    <p:sldId id="565" r:id="rId3"/>
    <p:sldId id="582" r:id="rId4"/>
    <p:sldId id="591" r:id="rId5"/>
    <p:sldId id="566" r:id="rId6"/>
    <p:sldId id="583" r:id="rId7"/>
    <p:sldId id="568" r:id="rId8"/>
    <p:sldId id="569" r:id="rId9"/>
    <p:sldId id="570" r:id="rId10"/>
    <p:sldId id="571" r:id="rId11"/>
    <p:sldId id="572" r:id="rId12"/>
    <p:sldId id="573" r:id="rId13"/>
    <p:sldId id="574" r:id="rId14"/>
    <p:sldId id="588" r:id="rId15"/>
    <p:sldId id="575" r:id="rId16"/>
    <p:sldId id="576" r:id="rId17"/>
    <p:sldId id="577" r:id="rId18"/>
    <p:sldId id="578" r:id="rId19"/>
    <p:sldId id="592" r:id="rId20"/>
    <p:sldId id="593" r:id="rId21"/>
    <p:sldId id="594" r:id="rId22"/>
  </p:sldIdLst>
  <p:sldSz cx="9001125" cy="6751638"/>
  <p:notesSz cx="6858000" cy="9144000"/>
  <p:custDataLst>
    <p:tags r:id="rId26"/>
  </p:custDataLst>
  <p:defaultTextStyle>
    <a:defPPr>
      <a:defRPr lang="en-US"/>
    </a:defPPr>
    <a:lvl1pPr marL="0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0068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00135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50203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00271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50338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00406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50474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00541" algn="l" defTabSz="90013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86972" autoAdjust="0"/>
  </p:normalViewPr>
  <p:slideViewPr>
    <p:cSldViewPr snapToGrid="0">
      <p:cViewPr varScale="1">
        <p:scale>
          <a:sx n="72" d="100"/>
          <a:sy n="72" d="100"/>
        </p:scale>
        <p:origin x="-1568" y="-120"/>
      </p:cViewPr>
      <p:guideLst>
        <p:guide orient="horz" pos="2127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5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0068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0135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50203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00271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50338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00406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50474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541" algn="l" defTabSz="9001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amazing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Wichtig: glücklich</a:t>
            </a:r>
            <a:r>
              <a:rPr lang="de-DE" baseline="0" dirty="0" smtClean="0"/>
              <a:t> PLUS wissend!!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Wichtig: glücklich</a:t>
            </a:r>
            <a:r>
              <a:rPr lang="de-DE" baseline="0" dirty="0" smtClean="0"/>
              <a:t> </a:t>
            </a:r>
            <a:r>
              <a:rPr lang="de-DE" baseline="0" smtClean="0"/>
              <a:t>PLUS wissend!!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2415" y="2097384"/>
            <a:ext cx="4003625" cy="14472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2414" y="3825928"/>
            <a:ext cx="3328542" cy="1725419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0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0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0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0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0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0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00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56" y="1575383"/>
            <a:ext cx="3975497" cy="44557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72" y="1575383"/>
            <a:ext cx="3975497" cy="44557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005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4DD2693C-57C3-4914-8E69-D777D6AA2CC8}" type="datetimeFigureOut">
              <a:rPr lang="en-US" smtClean="0"/>
              <a:pPr/>
              <a:t>07/04/15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5385" y="6257769"/>
            <a:ext cx="2850356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080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2259C21E-1789-4DE4-A292-CBB5A0C2C9F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99" y="6305611"/>
            <a:ext cx="1826927" cy="4460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005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4DD2693C-57C3-4914-8E69-D777D6AA2CC8}" type="datetimeFigureOut">
              <a:rPr lang="en-US" smtClean="0"/>
              <a:pPr/>
              <a:t>07/04/15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75385" y="6257769"/>
            <a:ext cx="2850356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080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2259C21E-1789-4DE4-A292-CBB5A0C2C9F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73" y="6164143"/>
            <a:ext cx="1834579" cy="5874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005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4DD2693C-57C3-4914-8E69-D777D6AA2CC8}" type="datetimeFigureOut">
              <a:rPr lang="en-US" smtClean="0"/>
              <a:pPr/>
              <a:t>07/04/15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5385" y="6257769"/>
            <a:ext cx="2850356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080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2259C21E-1789-4DE4-A292-CBB5A0C2C9F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73" y="6164143"/>
            <a:ext cx="1834579" cy="5874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005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2F55A533-46BD-D04B-904D-2908F86D8285}" type="datetimeFigureOut">
              <a:rPr lang="en-US" smtClean="0"/>
              <a:pPr/>
              <a:t>07/04/15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5385" y="6257769"/>
            <a:ext cx="2850356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0806" y="6257769"/>
            <a:ext cx="2100263" cy="359462"/>
          </a:xfrm>
          <a:prstGeom prst="rect">
            <a:avLst/>
          </a:prstGeom>
        </p:spPr>
        <p:txBody>
          <a:bodyPr lIns="90014" tIns="45007" rIns="90014" bIns="45007"/>
          <a:lstStyle/>
          <a:p>
            <a:fld id="{39EC1F4A-7A01-0B41-86C9-BF8BB9B5D98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989424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0056" y="270379"/>
            <a:ext cx="8101013" cy="1125273"/>
          </a:xfrm>
          <a:prstGeom prst="rect">
            <a:avLst/>
          </a:prstGeom>
        </p:spPr>
        <p:txBody>
          <a:bodyPr vert="horz" lIns="90014" tIns="45007" rIns="90014" bIns="4500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56" y="1575383"/>
            <a:ext cx="8101013" cy="4455769"/>
          </a:xfrm>
          <a:prstGeom prst="rect">
            <a:avLst/>
          </a:prstGeom>
        </p:spPr>
        <p:txBody>
          <a:bodyPr vert="horz" lIns="90014" tIns="45007" rIns="90014" bIns="4500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00135" rtl="0" eaLnBrk="1" latinLnBrk="0" hangingPunct="1">
        <a:spcBef>
          <a:spcPct val="0"/>
        </a:spcBef>
        <a:buNone/>
        <a:defRPr sz="39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37551" indent="-337551" algn="l" defTabSz="900135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31360" indent="-281292" algn="l" defTabSz="90013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25169" indent="-225034" algn="l" defTabSz="90013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575237" indent="-225034" algn="l" defTabSz="90013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25305" indent="-225034" algn="l" defTabSz="90013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475372" indent="-225034" algn="l" defTabSz="90013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25440" indent="-225034" algn="l" defTabSz="90013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508" indent="-225034" algn="l" defTabSz="90013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25575" indent="-225034" algn="l" defTabSz="90013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068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35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203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71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0338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0406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0474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541" algn="l" defTabSz="9001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7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7" Type="http://schemas.openxmlformats.org/officeDocument/2006/relationships/image" Target="../media/image22.png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5.emf"/><Relationship Id="rId6" Type="http://schemas.openxmlformats.org/officeDocument/2006/relationships/image" Target="../media/image24.png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5.emf"/><Relationship Id="rId6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.emf"/><Relationship Id="rId6" Type="http://schemas.openxmlformats.org/officeDocument/2006/relationships/hyperlink" Target="http://crowducate.me/" TargetMode="External"/><Relationship Id="rId7" Type="http://schemas.openxmlformats.org/officeDocument/2006/relationships/hyperlink" Target="http://blog.crowducate.me/" TargetMode="External"/><Relationship Id="rId8" Type="http://schemas.openxmlformats.org/officeDocument/2006/relationships/hyperlink" Target="mailto:info@crowducate.me" TargetMode="External"/><Relationship Id="rId9" Type="http://schemas.openxmlformats.org/officeDocument/2006/relationships/hyperlink" Target="http://amir-rahbaran.com/" TargetMode="External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6" Type="http://schemas.openxmlformats.org/officeDocument/2006/relationships/image" Target="../media/image6.jpeg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5.em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.tif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85932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786305" y="697423"/>
            <a:ext cx="6214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>
                <a:latin typeface="Sketch Rockwell" pitchFamily="2" charset="0"/>
              </a:rPr>
              <a:t>3 Day Startup</a:t>
            </a:r>
            <a:endParaRPr lang="de-DE" sz="6600" dirty="0">
              <a:latin typeface="Sketch Rockwell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5459" y="4398932"/>
            <a:ext cx="90011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 smtClean="0">
                <a:latin typeface="Sketch Rockwell" pitchFamily="2" charset="0"/>
              </a:rPr>
              <a:t>Sunday</a:t>
            </a:r>
            <a:r>
              <a:rPr lang="de-DE" sz="6600" dirty="0" smtClean="0">
                <a:latin typeface="Sketch Rockwell" pitchFamily="2" charset="0"/>
              </a:rPr>
              <a:t> </a:t>
            </a:r>
            <a:r>
              <a:rPr lang="de-DE" sz="6600" dirty="0" err="1" smtClean="0">
                <a:latin typeface="Sketch Rockwell" pitchFamily="2" charset="0"/>
              </a:rPr>
              <a:t>Presentations</a:t>
            </a:r>
            <a:endParaRPr lang="de-DE" sz="6600" dirty="0">
              <a:latin typeface="Sketch Rockwell" pitchFamily="2" charset="0"/>
            </a:endParaRPr>
          </a:p>
        </p:txBody>
      </p:sp>
      <p:pic>
        <p:nvPicPr>
          <p:cNvPr id="17440" name="Picture 32" descr="C:\Users\Tim\Google Drive\eduHub_3DS\Pitch 2\noun_project_1821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2757" y="1910489"/>
            <a:ext cx="2010582" cy="2010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094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2" name="think-cell Folie" r:id="rId5" imgW="444" imgH="443" progId="TCLayout.ActiveDocument.1">
                  <p:embed/>
                </p:oleObj>
              </mc:Choice>
              <mc:Fallback>
                <p:oleObj name="think-cell Folie" r:id="rId5" imgW="444" imgH="443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0" y="0"/>
            <a:ext cx="9001125" cy="6751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7"/>
          <a:srcRect l="6026" t="38486" r="7366" b="34791"/>
          <a:stretch>
            <a:fillRect/>
          </a:stretch>
        </p:blipFill>
        <p:spPr bwMode="auto">
          <a:xfrm>
            <a:off x="602739" y="2624151"/>
            <a:ext cx="7795647" cy="150333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5" name="think-cell Folie" r:id="rId4" imgW="444" imgH="443" progId="TCLayout.ActiveDocument.1">
                  <p:embed/>
                </p:oleObj>
              </mc:Choice>
              <mc:Fallback>
                <p:oleObj name="think-cell Folie" r:id="rId4" imgW="444" imgH="443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0" y="0"/>
            <a:ext cx="9001125" cy="6751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/>
          <a:srcRect l="35125" t="25471" r="39393" b="34583"/>
          <a:stretch>
            <a:fillRect/>
          </a:stretch>
        </p:blipFill>
        <p:spPr bwMode="auto">
          <a:xfrm>
            <a:off x="3161654" y="1720312"/>
            <a:ext cx="2293749" cy="2696705"/>
          </a:xfrm>
          <a:prstGeom prst="rect">
            <a:avLst/>
          </a:prstGeom>
          <a:noFill/>
        </p:spPr>
      </p:pic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/>
          <a:srcRect t="18366" r="72968" b="25617"/>
          <a:stretch>
            <a:fillRect/>
          </a:stretch>
        </p:blipFill>
        <p:spPr bwMode="auto">
          <a:xfrm>
            <a:off x="-1" y="1239864"/>
            <a:ext cx="2433235" cy="3781587"/>
          </a:xfrm>
          <a:prstGeom prst="rect">
            <a:avLst/>
          </a:prstGeom>
          <a:noFill/>
        </p:spPr>
      </p:pic>
      <p:pic>
        <p:nvPicPr>
          <p:cNvPr id="10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40101"/>
              </a:clrFrom>
              <a:clrTo>
                <a:srgbClr val="040101">
                  <a:alpha val="0"/>
                </a:srgbClr>
              </a:clrTo>
            </a:clrChange>
          </a:blip>
          <a:srcRect l="64739" r="2375" b="42159"/>
          <a:stretch>
            <a:fillRect/>
          </a:stretch>
        </p:blipFill>
        <p:spPr bwMode="auto">
          <a:xfrm>
            <a:off x="5827363" y="795"/>
            <a:ext cx="2960176" cy="3904778"/>
          </a:xfrm>
          <a:prstGeom prst="rect">
            <a:avLst/>
          </a:prstGeom>
          <a:noFill/>
        </p:spPr>
      </p:pic>
      <p:pic>
        <p:nvPicPr>
          <p:cNvPr id="15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40101"/>
              </a:clrFrom>
              <a:clrTo>
                <a:srgbClr val="040101">
                  <a:alpha val="0"/>
                </a:srgbClr>
              </a:clrTo>
            </a:clrChange>
          </a:blip>
          <a:srcRect l="35125" t="25471" r="39393" b="34583"/>
          <a:stretch>
            <a:fillRect/>
          </a:stretch>
        </p:blipFill>
        <p:spPr bwMode="auto">
          <a:xfrm>
            <a:off x="3161653" y="1720312"/>
            <a:ext cx="2293749" cy="2696705"/>
          </a:xfrm>
          <a:prstGeom prst="rect">
            <a:avLst/>
          </a:prstGeom>
          <a:noFill/>
        </p:spPr>
      </p:pic>
      <p:pic>
        <p:nvPicPr>
          <p:cNvPr id="11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/>
          <a:srcRect l="54925" t="65888" r="25791" b="-12"/>
          <a:stretch>
            <a:fillRect/>
          </a:stretch>
        </p:blipFill>
        <p:spPr bwMode="auto">
          <a:xfrm>
            <a:off x="4943959" y="4448014"/>
            <a:ext cx="1735810" cy="2303624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401E-7 4.12967E-6 L 0.11742 4.1296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2158E-7 4.35988E-6 L 0.22761 4.3598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2158E-7 4.35988E-6 L -0.1347 4.3598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think-cell Folie" r:id="rId4" imgW="444" imgH="443" progId="TCLayout.ActiveDocument.1">
                  <p:embed/>
                </p:oleObj>
              </mc:Choice>
              <mc:Fallback>
                <p:oleObj name="think-cell Folie" r:id="rId4" imgW="444" imgH="443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/>
          <p:cNvSpPr/>
          <p:nvPr/>
        </p:nvSpPr>
        <p:spPr>
          <a:xfrm>
            <a:off x="0" y="0"/>
            <a:ext cx="9001125" cy="6751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/>
          <p:cNvGrpSpPr/>
          <p:nvPr/>
        </p:nvGrpSpPr>
        <p:grpSpPr>
          <a:xfrm>
            <a:off x="444286" y="658678"/>
            <a:ext cx="7886054" cy="5448171"/>
            <a:chOff x="444286" y="658678"/>
            <a:chExt cx="7886054" cy="5448171"/>
          </a:xfrm>
        </p:grpSpPr>
        <p:pic>
          <p:nvPicPr>
            <p:cNvPr id="102402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3022170" y="805914"/>
              <a:ext cx="1797805" cy="1683944"/>
            </a:xfrm>
            <a:prstGeom prst="rect">
              <a:avLst/>
            </a:prstGeom>
            <a:noFill/>
          </p:spPr>
        </p:pic>
        <p:pic>
          <p:nvPicPr>
            <p:cNvPr id="7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3391547" y="3270144"/>
              <a:ext cx="2576249" cy="2413086"/>
            </a:xfrm>
            <a:prstGeom prst="rect">
              <a:avLst/>
            </a:prstGeom>
            <a:noFill/>
          </p:spPr>
        </p:pic>
        <p:pic>
          <p:nvPicPr>
            <p:cNvPr id="8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444286" y="2262150"/>
              <a:ext cx="2143932" cy="2008149"/>
            </a:xfrm>
            <a:prstGeom prst="rect">
              <a:avLst/>
            </a:prstGeom>
            <a:noFill/>
          </p:spPr>
        </p:pic>
        <p:pic>
          <p:nvPicPr>
            <p:cNvPr id="9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5850611" y="658678"/>
              <a:ext cx="2479729" cy="2322679"/>
            </a:xfrm>
            <a:prstGeom prst="rect">
              <a:avLst/>
            </a:prstGeom>
            <a:noFill/>
          </p:spPr>
        </p:pic>
        <p:pic>
          <p:nvPicPr>
            <p:cNvPr id="10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1276028" y="4541004"/>
              <a:ext cx="1102594" cy="1032763"/>
            </a:xfrm>
            <a:prstGeom prst="rect">
              <a:avLst/>
            </a:prstGeom>
            <a:noFill/>
          </p:spPr>
        </p:pic>
        <p:pic>
          <p:nvPicPr>
            <p:cNvPr id="11" name="Picture 2" descr="C:\Users\Tim\Google Drive\eduHub_3DS\Pitch 2\Storyline Paul\eduhub_paul_01.png"/>
            <p:cNvPicPr>
              <a:picLocks noChangeAspect="1" noChangeArrowheads="1"/>
            </p:cNvPicPr>
            <p:nvPr/>
          </p:nvPicPr>
          <p:blipFill>
            <a:blip r:embed="rId6"/>
            <a:srcRect l="25311" t="14693" r="23035" b="20796"/>
            <a:stretch>
              <a:fillRect/>
            </a:stretch>
          </p:blipFill>
          <p:spPr bwMode="auto">
            <a:xfrm>
              <a:off x="6108916" y="4339525"/>
              <a:ext cx="1886823" cy="176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C:\Users\Tim\Google Drive\eduHub_3DS\Pitch 2\Marktmatrix_roh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794"/>
            <a:ext cx="9001125" cy="6750844"/>
          </a:xfrm>
          <a:prstGeom prst="rect">
            <a:avLst/>
          </a:prstGeom>
          <a:noFill/>
        </p:spPr>
      </p:pic>
      <p:pic>
        <p:nvPicPr>
          <p:cNvPr id="5" name="Picture 4" descr="Skillshare.jp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80" y="4383593"/>
            <a:ext cx="1775946" cy="872662"/>
          </a:xfrm>
          <a:prstGeom prst="rect">
            <a:avLst/>
          </a:prstGeom>
        </p:spPr>
      </p:pic>
      <p:pic>
        <p:nvPicPr>
          <p:cNvPr id="2" name="Picture 1" descr="codecademy.pn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94" y="3594128"/>
            <a:ext cx="739866" cy="739866"/>
          </a:xfrm>
          <a:prstGeom prst="rect">
            <a:avLst/>
          </a:prstGeom>
        </p:spPr>
      </p:pic>
      <p:pic>
        <p:nvPicPr>
          <p:cNvPr id="3" name="Picture 2" descr="edx.jp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03" y="3964729"/>
            <a:ext cx="982580" cy="736936"/>
          </a:xfrm>
          <a:prstGeom prst="rect">
            <a:avLst/>
          </a:prstGeom>
        </p:spPr>
      </p:pic>
      <p:pic>
        <p:nvPicPr>
          <p:cNvPr id="4" name="Picture 3" descr="coursera.jpg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87" y="4856161"/>
            <a:ext cx="969896" cy="545568"/>
          </a:xfrm>
          <a:prstGeom prst="rect">
            <a:avLst/>
          </a:prstGeom>
        </p:spPr>
      </p:pic>
      <p:pic>
        <p:nvPicPr>
          <p:cNvPr id="6" name="Picture 5" descr="udemy.jpeg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3" y="4055931"/>
            <a:ext cx="1118182" cy="370810"/>
          </a:xfrm>
          <a:prstGeom prst="rect">
            <a:avLst/>
          </a:prstGeom>
        </p:spPr>
      </p:pic>
      <p:pic>
        <p:nvPicPr>
          <p:cNvPr id="7" name="Picture 6" descr="university-of-reddit.png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08" y="1625231"/>
            <a:ext cx="1500930" cy="463808"/>
          </a:xfrm>
          <a:prstGeom prst="rect">
            <a:avLst/>
          </a:prstGeom>
        </p:spPr>
      </p:pic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35" y="887115"/>
            <a:ext cx="3473377" cy="11121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eamTree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71" y="5115820"/>
            <a:ext cx="1277814" cy="110500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53132" y="383585"/>
            <a:ext cx="0" cy="5497905"/>
          </a:xfrm>
          <a:prstGeom prst="line">
            <a:avLst/>
          </a:prstGeom>
          <a:ln w="50800">
            <a:solidFill>
              <a:schemeClr val="tx1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52346" y="3416873"/>
            <a:ext cx="7727933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0968" y="113668"/>
            <a:ext cx="1172164" cy="460225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r>
              <a:rPr lang="en-US" sz="2400" dirty="0">
                <a:latin typeface="Sketch Rockwell"/>
                <a:cs typeface="Sketch Rockwell"/>
              </a:rPr>
              <a:t>Open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556" y="5828329"/>
            <a:ext cx="1321139" cy="460225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r>
              <a:rPr lang="en-US" sz="2400" dirty="0">
                <a:latin typeface="Sketch Rockwell"/>
                <a:cs typeface="Sketch Rockwell"/>
              </a:rPr>
              <a:t>Closed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961" y="2871481"/>
            <a:ext cx="1172164" cy="460225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r>
              <a:rPr lang="en-US" sz="2400" dirty="0">
                <a:latin typeface="Sketch Rockwell"/>
                <a:cs typeface="Sketch Rockwell"/>
              </a:rPr>
              <a:t>Skills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704" y="2828862"/>
            <a:ext cx="1974600" cy="1094245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>
                <a:latin typeface="Sketch Rockwell"/>
                <a:cs typeface="Sketch Rockwell"/>
              </a:rPr>
              <a:t>Aca</a:t>
            </a:r>
            <a:r>
              <a:rPr lang="en-US" sz="2400" dirty="0">
                <a:latin typeface="Sketch Rockwell"/>
                <a:cs typeface="Sketch Rockwell"/>
              </a:rPr>
              <a:t>-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Sketch Rockwell"/>
              <a:cs typeface="Sketch Rockwell"/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latin typeface="Sketch Rockwell"/>
                <a:cs typeface="Sketch Rockwell"/>
              </a:rPr>
              <a:t>demic</a:t>
            </a:r>
            <a:endParaRPr lang="en-US" sz="2400" dirty="0">
              <a:latin typeface="Sketch Rockwell"/>
              <a:cs typeface="Sketch Rockwell"/>
            </a:endParaRPr>
          </a:p>
        </p:txBody>
      </p:sp>
      <p:pic>
        <p:nvPicPr>
          <p:cNvPr id="18" name="Picture 17" descr="Skillshare.jp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94" y="3987007"/>
            <a:ext cx="1748197" cy="859128"/>
          </a:xfrm>
          <a:prstGeom prst="rect">
            <a:avLst/>
          </a:prstGeom>
        </p:spPr>
      </p:pic>
      <p:pic>
        <p:nvPicPr>
          <p:cNvPr id="19" name="Picture 18" descr="codecademy.pn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65" y="3527375"/>
            <a:ext cx="728306" cy="728391"/>
          </a:xfrm>
          <a:prstGeom prst="rect">
            <a:avLst/>
          </a:prstGeom>
        </p:spPr>
      </p:pic>
      <p:pic>
        <p:nvPicPr>
          <p:cNvPr id="20" name="Picture 19" descr="edx.jp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46" y="4843373"/>
            <a:ext cx="967227" cy="725507"/>
          </a:xfrm>
          <a:prstGeom prst="rect">
            <a:avLst/>
          </a:prstGeom>
        </p:spPr>
      </p:pic>
      <p:pic>
        <p:nvPicPr>
          <p:cNvPr id="21" name="Picture 20" descr="coursera.jpg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33" y="4974948"/>
            <a:ext cx="954741" cy="537107"/>
          </a:xfrm>
          <a:prstGeom prst="rect">
            <a:avLst/>
          </a:prstGeom>
        </p:spPr>
      </p:pic>
      <p:pic>
        <p:nvPicPr>
          <p:cNvPr id="22" name="Picture 21" descr="udemy.jpeg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76" y="3719869"/>
            <a:ext cx="1100710" cy="365059"/>
          </a:xfrm>
          <a:prstGeom prst="rect">
            <a:avLst/>
          </a:prstGeom>
        </p:spPr>
      </p:pic>
      <p:pic>
        <p:nvPicPr>
          <p:cNvPr id="23" name="Picture 22" descr="university-of-reddit.png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53" y="689863"/>
            <a:ext cx="1477478" cy="456615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4801548" y="665877"/>
            <a:ext cx="3032338" cy="82377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14" tIns="45007" rIns="90014" bIns="45007" rtlCol="0" anchor="ctr"/>
          <a:lstStyle/>
          <a:p>
            <a:pPr algn="ctr"/>
            <a:endParaRPr lang="de-DE">
              <a:ln w="57150" cmpd="sng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5" descr="iversity_gre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7" y="5470999"/>
            <a:ext cx="1591151" cy="531694"/>
          </a:xfrm>
          <a:prstGeom prst="rect">
            <a:avLst/>
          </a:prstGeom>
        </p:spPr>
      </p:pic>
      <p:pic>
        <p:nvPicPr>
          <p:cNvPr id="28" name="Picture 27" descr="lynda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57" y="5092014"/>
            <a:ext cx="975122" cy="931476"/>
          </a:xfrm>
          <a:prstGeom prst="rect">
            <a:avLst/>
          </a:prstGeom>
        </p:spPr>
      </p:pic>
      <p:pic>
        <p:nvPicPr>
          <p:cNvPr id="30" name="Picture 29" descr="logo_nobg_v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99" y="759357"/>
            <a:ext cx="2471266" cy="6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7710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85932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70" y="2390795"/>
            <a:ext cx="8101013" cy="1447226"/>
          </a:xfrm>
        </p:spPr>
        <p:txBody>
          <a:bodyPr>
            <a:noAutofit/>
          </a:bodyPr>
          <a:lstStyle/>
          <a:p>
            <a:pPr algn="ctr"/>
            <a:r>
              <a:rPr lang="en-US" sz="95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Education is broken</a:t>
            </a:r>
            <a:endParaRPr lang="en-US" sz="9500" dirty="0">
              <a:solidFill>
                <a:schemeClr val="tx1"/>
              </a:solidFill>
              <a:latin typeface="Sketch Rockw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94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69463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376" y="301551"/>
            <a:ext cx="8645177" cy="763554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Supporters (Letter of Intent)</a:t>
            </a:r>
            <a:endParaRPr lang="en-US" sz="4000" dirty="0">
              <a:solidFill>
                <a:schemeClr val="tx1"/>
              </a:solidFill>
              <a:latin typeface="Sketch Rockwell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5948" y="1918424"/>
            <a:ext cx="8645177" cy="3435655"/>
          </a:xfrm>
          <a:prstGeom prst="rect">
            <a:avLst/>
          </a:prstGeom>
        </p:spPr>
        <p:txBody>
          <a:bodyPr vert="horz" lIns="90014" tIns="45007" rIns="90014" bIns="45007" rtlCol="0" anchor="ctr">
            <a:noAutofit/>
          </a:bodyPr>
          <a:lstStyle>
            <a:lvl1pPr algn="l" defTabSz="900135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Prof. Dr. Alexander Nicolai, </a:t>
            </a:r>
            <a:b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endowed chair of entrepreneurship (University of Oldenburg)</a:t>
            </a:r>
          </a:p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Prof. David </a:t>
            </a:r>
            <a:r>
              <a:rPr lang="en-US" sz="3000" dirty="0" err="1" smtClean="0">
                <a:solidFill>
                  <a:schemeClr val="tx1"/>
                </a:solidFill>
                <a:latin typeface="Sketch Rockwell" panose="02000000000000000000" pitchFamily="2" charset="0"/>
              </a:rPr>
              <a:t>Seidl</a:t>
            </a: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, PhD</a:t>
            </a:r>
            <a:b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chair of organization and management</a:t>
            </a:r>
            <a:b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(University of Zurich)</a:t>
            </a:r>
            <a:endParaRPr lang="en-US" sz="2800" dirty="0" smtClean="0">
              <a:solidFill>
                <a:schemeClr val="tx1"/>
              </a:solidFill>
              <a:latin typeface="Sketch Rockwell" panose="02000000000000000000" pitchFamily="2" charset="0"/>
            </a:endParaRPr>
          </a:p>
          <a:p>
            <a:pPr marL="1021568" lvl="1" indent="-571500">
              <a:lnSpc>
                <a:spcPct val="110000"/>
              </a:lnSpc>
              <a:buFont typeface="Arial"/>
              <a:buChar char="•"/>
            </a:pPr>
            <a:endParaRPr lang="en-US" sz="2800" dirty="0" smtClean="0">
              <a:solidFill>
                <a:schemeClr val="tx1"/>
              </a:solidFill>
              <a:latin typeface="Sketch Rockw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232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08042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376" y="301551"/>
            <a:ext cx="8645177" cy="763554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Sketch Rockwell" panose="02000000000000000000" pitchFamily="2" charset="0"/>
              </a:rPr>
              <a:t>Info</a:t>
            </a:r>
            <a:endParaRPr lang="en-US" sz="4000" dirty="0">
              <a:solidFill>
                <a:schemeClr val="tx1"/>
              </a:solidFill>
              <a:latin typeface="Sketch Rockwell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5948" y="1918424"/>
            <a:ext cx="8645177" cy="3435655"/>
          </a:xfrm>
          <a:prstGeom prst="rect">
            <a:avLst/>
          </a:prstGeom>
        </p:spPr>
        <p:txBody>
          <a:bodyPr vert="horz" lIns="90014" tIns="45007" rIns="90014" bIns="45007" rtlCol="0" anchor="ctr">
            <a:noAutofit/>
          </a:bodyPr>
          <a:lstStyle>
            <a:lvl1pPr algn="l" defTabSz="900135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3000" smtClean="0">
                <a:solidFill>
                  <a:srgbClr val="000000"/>
                </a:solidFill>
                <a:latin typeface="Sketch Rockwell" panose="02000000000000000000" pitchFamily="2" charset="0"/>
                <a:hlinkClick r:id="rId6"/>
              </a:rPr>
              <a:t>http</a:t>
            </a:r>
            <a:r>
              <a:rPr lang="en-US" sz="3000" dirty="0">
                <a:solidFill>
                  <a:srgbClr val="000000"/>
                </a:solidFill>
                <a:latin typeface="Sketch Rockwell" panose="02000000000000000000" pitchFamily="2" charset="0"/>
                <a:hlinkClick r:id="rId6"/>
              </a:rPr>
              <a:t>://crowducate.me</a:t>
            </a:r>
            <a:r>
              <a:rPr lang="en-US" sz="3000" dirty="0" smtClean="0">
                <a:solidFill>
                  <a:srgbClr val="000000"/>
                </a:solidFill>
                <a:latin typeface="Sketch Rockwell" panose="02000000000000000000" pitchFamily="2" charset="0"/>
                <a:hlinkClick r:id="rId6"/>
              </a:rPr>
              <a:t>/</a:t>
            </a:r>
            <a:r>
              <a:rPr lang="en-US" sz="3000" dirty="0" smtClean="0">
                <a:solidFill>
                  <a:srgbClr val="000000"/>
                </a:solidFill>
                <a:latin typeface="Sketch Rockwell" panose="02000000000000000000" pitchFamily="2" charset="0"/>
              </a:rPr>
              <a:t> </a:t>
            </a:r>
            <a:br>
              <a:rPr lang="en-US" sz="3000" dirty="0" smtClean="0">
                <a:solidFill>
                  <a:srgbClr val="000000"/>
                </a:solidFill>
                <a:latin typeface="Sketch Rockwell" panose="02000000000000000000" pitchFamily="2" charset="0"/>
              </a:rPr>
            </a:br>
            <a:r>
              <a:rPr lang="en-US" sz="3000" dirty="0" smtClean="0">
                <a:solidFill>
                  <a:srgbClr val="000000"/>
                </a:solidFill>
                <a:latin typeface="Sketch Rockwell" panose="02000000000000000000" pitchFamily="2" charset="0"/>
              </a:rPr>
              <a:t>(</a:t>
            </a:r>
            <a:r>
              <a:rPr lang="en-US" sz="3000" dirty="0">
                <a:solidFill>
                  <a:srgbClr val="000000"/>
                </a:solidFill>
                <a:latin typeface="Sketch Rockwell" panose="02000000000000000000" pitchFamily="2" charset="0"/>
              </a:rPr>
              <a:t>alpha version</a:t>
            </a:r>
            <a:r>
              <a:rPr lang="en-US" sz="3000" dirty="0" smtClean="0">
                <a:solidFill>
                  <a:srgbClr val="000000"/>
                </a:solidFill>
                <a:latin typeface="Sketch Rockwell" panose="02000000000000000000" pitchFamily="2" charset="0"/>
              </a:rPr>
              <a:t>)</a:t>
            </a:r>
          </a:p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ketch Rockwell" panose="02000000000000000000" pitchFamily="2" charset="0"/>
                <a:hlinkClick r:id="rId7"/>
              </a:rPr>
              <a:t>http:/</a:t>
            </a:r>
            <a:r>
              <a:rPr lang="en-US" sz="2800" dirty="0" smtClean="0">
                <a:solidFill>
                  <a:srgbClr val="000000"/>
                </a:solidFill>
                <a:latin typeface="Sketch Rockwell" panose="02000000000000000000" pitchFamily="2" charset="0"/>
                <a:hlinkClick r:id="rId7"/>
              </a:rPr>
              <a:t>/blog.crowducate.me/</a:t>
            </a:r>
            <a:endParaRPr lang="en-US" sz="2800" dirty="0" smtClean="0">
              <a:solidFill>
                <a:srgbClr val="000000"/>
              </a:solidFill>
              <a:latin typeface="Sketch Rockwell" panose="02000000000000000000" pitchFamily="2" charset="0"/>
            </a:endParaRPr>
          </a:p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Sketch Rockwell" panose="02000000000000000000" pitchFamily="2" charset="0"/>
                <a:hlinkClick r:id="rId8"/>
              </a:rPr>
              <a:t>info@crowducate.me</a:t>
            </a:r>
            <a:endParaRPr lang="en-US" sz="2800" dirty="0" smtClean="0">
              <a:solidFill>
                <a:srgbClr val="000000"/>
              </a:solidFill>
              <a:latin typeface="Sketch Rockwell" panose="02000000000000000000" pitchFamily="2" charset="0"/>
            </a:endParaRPr>
          </a:p>
          <a:p>
            <a:pPr marL="571500" indent="-571500">
              <a:lnSpc>
                <a:spcPct val="11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ketch Rockwell" panose="02000000000000000000" pitchFamily="2" charset="0"/>
                <a:hlinkClick r:id="rId9"/>
              </a:rPr>
              <a:t>http://amir-rahbaran.com</a:t>
            </a:r>
            <a:r>
              <a:rPr lang="en-US" sz="2800" dirty="0" smtClean="0">
                <a:solidFill>
                  <a:srgbClr val="000000"/>
                </a:solidFill>
                <a:latin typeface="Sketch Rockwell" panose="02000000000000000000" pitchFamily="2" charset="0"/>
                <a:hlinkClick r:id="rId9"/>
              </a:rPr>
              <a:t>/</a:t>
            </a:r>
            <a:endParaRPr lang="en-US" sz="2800" dirty="0" smtClean="0">
              <a:solidFill>
                <a:srgbClr val="000000"/>
              </a:solidFill>
              <a:latin typeface="Sketch Rockwell" panose="02000000000000000000" pitchFamily="2" charset="0"/>
            </a:endParaRPr>
          </a:p>
          <a:p>
            <a:pPr marL="571500" indent="-571500">
              <a:lnSpc>
                <a:spcPct val="110000"/>
              </a:lnSpc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Sketch Rockw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906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1" name="think-cell Folie" r:id="rId4" imgW="444" imgH="443" progId="TCLayout.ActiveDocument.1">
                  <p:embed/>
                </p:oleObj>
              </mc:Choice>
              <mc:Fallback>
                <p:oleObj name="think-cell Folie" r:id="rId4" imgW="444" imgH="443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http://www.thechalkboardkitchen.com/wp-content/uploads/2013/07/chalkboar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3" b="552"/>
          <a:stretch/>
        </p:blipFill>
        <p:spPr bwMode="auto">
          <a:xfrm>
            <a:off x="0" y="1"/>
            <a:ext cx="9001125" cy="67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Picture 1" descr="C:\Users\Tim\Google Drive\eduHub_3DS\Pitch 1\Icons\Badge.png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lum contrast="40000"/>
          </a:blip>
          <a:srcRect/>
          <a:stretch>
            <a:fillRect/>
          </a:stretch>
        </p:blipFill>
        <p:spPr bwMode="auto">
          <a:xfrm>
            <a:off x="2742564" y="2341133"/>
            <a:ext cx="1034686" cy="2069372"/>
          </a:xfrm>
          <a:prstGeom prst="rect">
            <a:avLst/>
          </a:prstGeom>
          <a:noFill/>
        </p:spPr>
      </p:pic>
      <p:pic>
        <p:nvPicPr>
          <p:cNvPr id="25602" name="Picture 2" descr="C:\Users\Tim\Google Drive\eduHub_3DS\Pitch 1\Icons\GameBoy.png"/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contrast="40000"/>
          </a:blip>
          <a:srcRect/>
          <a:stretch>
            <a:fillRect/>
          </a:stretch>
        </p:blipFill>
        <p:spPr bwMode="auto">
          <a:xfrm>
            <a:off x="4548950" y="2350835"/>
            <a:ext cx="1248090" cy="2049970"/>
          </a:xfrm>
          <a:prstGeom prst="rect">
            <a:avLst/>
          </a:prstGeom>
          <a:noFill/>
        </p:spPr>
      </p:pic>
      <p:pic>
        <p:nvPicPr>
          <p:cNvPr id="25603" name="Picture 3" descr="C:\Users\Tim\Google Drive\eduHub_3DS\Pitch 1\Icons\MoneySack.png"/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lum contrast="40000"/>
          </a:blip>
          <a:srcRect/>
          <a:stretch>
            <a:fillRect/>
          </a:stretch>
        </p:blipFill>
        <p:spPr bwMode="auto">
          <a:xfrm>
            <a:off x="635999" y="2341135"/>
            <a:ext cx="1364492" cy="2069368"/>
          </a:xfrm>
          <a:prstGeom prst="rect">
            <a:avLst/>
          </a:prstGeom>
          <a:noFill/>
        </p:spPr>
      </p:pic>
      <p:pic>
        <p:nvPicPr>
          <p:cNvPr id="25604" name="Picture 4" descr="C:\Users\Tim\Google Drive\eduHub_3DS\Pitch 1\Icons\TimeSchedule.png"/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lum contrast="40000"/>
          </a:blip>
          <a:srcRect/>
          <a:stretch>
            <a:fillRect/>
          </a:stretch>
        </p:blipFill>
        <p:spPr bwMode="auto">
          <a:xfrm>
            <a:off x="6308689" y="2528671"/>
            <a:ext cx="2056436" cy="169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08266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9410960"/>
              </p:ext>
            </p:extLst>
          </p:nvPr>
        </p:nvGraphicFramePr>
        <p:xfrm>
          <a:off x="1564" y="1564"/>
          <a:ext cx="1562" cy="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" y="1564"/>
                        <a:ext cx="1562" cy="1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5" descr="http://www.thechalkboardkitchen.com/wp-content/uploads/2013/07/chalkboar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3" b="552"/>
          <a:stretch/>
        </p:blipFill>
        <p:spPr bwMode="auto">
          <a:xfrm>
            <a:off x="0" y="1"/>
            <a:ext cx="9001125" cy="67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577552" y="3000734"/>
            <a:ext cx="1846020" cy="1421416"/>
            <a:chOff x="3577552" y="3000734"/>
            <a:chExt cx="1846020" cy="1421416"/>
          </a:xfrm>
        </p:grpSpPr>
        <p:sp>
          <p:nvSpPr>
            <p:cNvPr id="3" name="Oval 2"/>
            <p:cNvSpPr/>
            <p:nvPr/>
          </p:nvSpPr>
          <p:spPr>
            <a:xfrm>
              <a:off x="4367425" y="3000734"/>
              <a:ext cx="266275" cy="26630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ight Arrow 4"/>
            <p:cNvSpPr/>
            <p:nvPr/>
          </p:nvSpPr>
          <p:spPr>
            <a:xfrm rot="5400000">
              <a:off x="4101103" y="3638218"/>
              <a:ext cx="798919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Arrow 17"/>
            <p:cNvSpPr/>
            <p:nvPr/>
          </p:nvSpPr>
          <p:spPr>
            <a:xfrm rot="7709953">
              <a:off x="3684758" y="3487714"/>
              <a:ext cx="798919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Arrow 18"/>
            <p:cNvSpPr/>
            <p:nvPr/>
          </p:nvSpPr>
          <p:spPr>
            <a:xfrm rot="2807761">
              <a:off x="4517449" y="3471525"/>
              <a:ext cx="798919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3577552" y="3882300"/>
              <a:ext cx="266275" cy="2663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5157297" y="3882300"/>
              <a:ext cx="266275" cy="2663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367425" y="4155844"/>
              <a:ext cx="266275" cy="2663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78508" y="1791441"/>
            <a:ext cx="2644110" cy="1454797"/>
            <a:chOff x="3178507" y="1791441"/>
            <a:chExt cx="2644110" cy="1454797"/>
          </a:xfrm>
        </p:grpSpPr>
        <p:sp>
          <p:nvSpPr>
            <p:cNvPr id="24" name="Oval 23"/>
            <p:cNvSpPr/>
            <p:nvPr/>
          </p:nvSpPr>
          <p:spPr>
            <a:xfrm>
              <a:off x="3178507" y="2979931"/>
              <a:ext cx="266275" cy="26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/>
          </p:nvSpPr>
          <p:spPr>
            <a:xfrm>
              <a:off x="5556342" y="2979931"/>
              <a:ext cx="266275" cy="26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3577552" y="2126338"/>
              <a:ext cx="266275" cy="26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/>
            <p:cNvSpPr/>
            <p:nvPr/>
          </p:nvSpPr>
          <p:spPr>
            <a:xfrm>
              <a:off x="5157297" y="2126338"/>
              <a:ext cx="266275" cy="26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4367425" y="1791441"/>
              <a:ext cx="266275" cy="26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Arrow 30"/>
            <p:cNvSpPr/>
            <p:nvPr/>
          </p:nvSpPr>
          <p:spPr>
            <a:xfrm rot="16200000" flipV="1">
              <a:off x="4100656" y="2431516"/>
              <a:ext cx="799813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ight Arrow 31"/>
            <p:cNvSpPr/>
            <p:nvPr/>
          </p:nvSpPr>
          <p:spPr>
            <a:xfrm rot="13890047" flipV="1">
              <a:off x="3684311" y="2582189"/>
              <a:ext cx="799813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32"/>
            <p:cNvSpPr/>
            <p:nvPr/>
          </p:nvSpPr>
          <p:spPr>
            <a:xfrm rot="18792239" flipV="1">
              <a:off x="4517002" y="2598395"/>
              <a:ext cx="799813" cy="16940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22971" y="3028373"/>
              <a:ext cx="798825" cy="16942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3487923" y="3028373"/>
              <a:ext cx="798825" cy="169423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8961" y="1486564"/>
            <a:ext cx="3223203" cy="3148873"/>
            <a:chOff x="6541178" y="1486564"/>
            <a:chExt cx="3223203" cy="3148873"/>
          </a:xfrm>
        </p:grpSpPr>
        <p:sp>
          <p:nvSpPr>
            <p:cNvPr id="59" name="Right Arrow 58"/>
            <p:cNvSpPr/>
            <p:nvPr/>
          </p:nvSpPr>
          <p:spPr>
            <a:xfrm rot="5400000">
              <a:off x="8618541" y="3431046"/>
              <a:ext cx="403176" cy="134376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7709953">
              <a:off x="6786895" y="3372676"/>
              <a:ext cx="806353" cy="170979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ight Arrow 60"/>
            <p:cNvSpPr/>
            <p:nvPr/>
          </p:nvSpPr>
          <p:spPr>
            <a:xfrm rot="7908601">
              <a:off x="8029828" y="3475293"/>
              <a:ext cx="806353" cy="170979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8692215" y="3766305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8607034" y="2245465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ight Arrow 63"/>
            <p:cNvSpPr/>
            <p:nvPr/>
          </p:nvSpPr>
          <p:spPr>
            <a:xfrm rot="4950025" flipV="1">
              <a:off x="7239492" y="2466813"/>
              <a:ext cx="536870" cy="103029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ight Arrow 64"/>
            <p:cNvSpPr/>
            <p:nvPr/>
          </p:nvSpPr>
          <p:spPr>
            <a:xfrm rot="16200000" flipV="1">
              <a:off x="6285144" y="3117782"/>
              <a:ext cx="807255" cy="170979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ight Arrow 65"/>
            <p:cNvSpPr/>
            <p:nvPr/>
          </p:nvSpPr>
          <p:spPr>
            <a:xfrm rot="19597848" flipV="1">
              <a:off x="7803959" y="2613285"/>
              <a:ext cx="807160" cy="170999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827544" y="2972609"/>
              <a:ext cx="806258" cy="85500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ight Arrow 67"/>
            <p:cNvSpPr/>
            <p:nvPr/>
          </p:nvSpPr>
          <p:spPr>
            <a:xfrm rot="11977188">
              <a:off x="6807482" y="2719306"/>
              <a:ext cx="609326" cy="135236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ight Arrow 68"/>
            <p:cNvSpPr/>
            <p:nvPr/>
          </p:nvSpPr>
          <p:spPr>
            <a:xfrm rot="19707383" flipV="1">
              <a:off x="8618385" y="4076377"/>
              <a:ext cx="906417" cy="132341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ight Arrow 69"/>
            <p:cNvSpPr/>
            <p:nvPr/>
          </p:nvSpPr>
          <p:spPr>
            <a:xfrm rot="13668926" flipV="1">
              <a:off x="8121096" y="4181069"/>
              <a:ext cx="294649" cy="186146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ight Arrow 70"/>
            <p:cNvSpPr/>
            <p:nvPr/>
          </p:nvSpPr>
          <p:spPr>
            <a:xfrm flipV="1">
              <a:off x="6969780" y="3849032"/>
              <a:ext cx="853690" cy="131852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>
              <a:off x="8685753" y="2934486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8"/>
            <p:cNvSpPr/>
            <p:nvPr/>
          </p:nvSpPr>
          <p:spPr>
            <a:xfrm>
              <a:off x="8820130" y="2934486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8381984" y="4366653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8"/>
            <p:cNvSpPr/>
            <p:nvPr/>
          </p:nvSpPr>
          <p:spPr>
            <a:xfrm>
              <a:off x="8516361" y="4366653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9476369" y="3663725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8"/>
            <p:cNvSpPr/>
            <p:nvPr/>
          </p:nvSpPr>
          <p:spPr>
            <a:xfrm>
              <a:off x="9610746" y="3663725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8618564" y="1486564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8"/>
            <p:cNvSpPr/>
            <p:nvPr/>
          </p:nvSpPr>
          <p:spPr>
            <a:xfrm>
              <a:off x="8752941" y="1486564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861932" y="3849032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8"/>
            <p:cNvSpPr/>
            <p:nvPr/>
          </p:nvSpPr>
          <p:spPr>
            <a:xfrm>
              <a:off x="7996309" y="3849032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492575" y="2827212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8"/>
            <p:cNvSpPr/>
            <p:nvPr/>
          </p:nvSpPr>
          <p:spPr>
            <a:xfrm>
              <a:off x="7626952" y="2827212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297338" y="1928951"/>
              <a:ext cx="268753" cy="26878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ight Arrow 78"/>
            <p:cNvSpPr/>
            <p:nvPr/>
          </p:nvSpPr>
          <p:spPr>
            <a:xfrm rot="18699092" flipV="1">
              <a:off x="7437643" y="2201975"/>
              <a:ext cx="1386084" cy="80626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/>
            <p:cNvSpPr/>
            <p:nvPr/>
          </p:nvSpPr>
          <p:spPr>
            <a:xfrm>
              <a:off x="6607737" y="3767913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742114" y="3767913"/>
              <a:ext cx="134377" cy="268784"/>
            </a:xfrm>
            <a:custGeom>
              <a:avLst/>
              <a:gdLst/>
              <a:ahLst/>
              <a:cxnLst/>
              <a:rect l="l" t="t" r="r" b="b"/>
              <a:pathLst>
                <a:path w="1752600" h="3505200">
                  <a:moveTo>
                    <a:pt x="0" y="0"/>
                  </a:moveTo>
                  <a:cubicBezTo>
                    <a:pt x="967934" y="0"/>
                    <a:pt x="1752600" y="784666"/>
                    <a:pt x="1752600" y="1752600"/>
                  </a:cubicBezTo>
                  <a:cubicBezTo>
                    <a:pt x="1752600" y="2720534"/>
                    <a:pt x="967934" y="3505200"/>
                    <a:pt x="0" y="35052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/>
            <p:cNvSpPr/>
            <p:nvPr/>
          </p:nvSpPr>
          <p:spPr>
            <a:xfrm rot="7868630" flipV="1">
              <a:off x="7511742" y="2250436"/>
              <a:ext cx="1386084" cy="80626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>
              <a:off x="6541178" y="2430000"/>
              <a:ext cx="268753" cy="2687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ight Arrow 82"/>
            <p:cNvSpPr/>
            <p:nvPr/>
          </p:nvSpPr>
          <p:spPr>
            <a:xfrm rot="10800000">
              <a:off x="7827544" y="3053246"/>
              <a:ext cx="806258" cy="85500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ight Arrow 83"/>
            <p:cNvSpPr/>
            <p:nvPr/>
          </p:nvSpPr>
          <p:spPr>
            <a:xfrm rot="10800000">
              <a:off x="9030409" y="2986050"/>
              <a:ext cx="403129" cy="134392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/>
            <p:cNvSpPr/>
            <p:nvPr/>
          </p:nvSpPr>
          <p:spPr>
            <a:xfrm>
              <a:off x="9495628" y="2918854"/>
              <a:ext cx="268753" cy="26878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ight Arrow 85"/>
            <p:cNvSpPr/>
            <p:nvPr/>
          </p:nvSpPr>
          <p:spPr>
            <a:xfrm rot="10800000" flipV="1">
              <a:off x="6930207" y="3987573"/>
              <a:ext cx="853690" cy="131852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ight Arrow 86"/>
            <p:cNvSpPr/>
            <p:nvPr/>
          </p:nvSpPr>
          <p:spPr>
            <a:xfrm rot="2656144">
              <a:off x="8893076" y="3456879"/>
              <a:ext cx="623668" cy="108157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ight Arrow 87"/>
            <p:cNvSpPr/>
            <p:nvPr/>
          </p:nvSpPr>
          <p:spPr>
            <a:xfrm rot="13375841">
              <a:off x="8939098" y="3357632"/>
              <a:ext cx="623668" cy="108157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ight Arrow 88"/>
            <p:cNvSpPr/>
            <p:nvPr/>
          </p:nvSpPr>
          <p:spPr>
            <a:xfrm rot="8929165" flipV="1">
              <a:off x="8618384" y="4237663"/>
              <a:ext cx="906417" cy="132341"/>
            </a:xfrm>
            <a:prstGeom prst="rightArrow">
              <a:avLst>
                <a:gd name="adj1" fmla="val 50000"/>
                <a:gd name="adj2" fmla="val 10641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" y="139690"/>
            <a:ext cx="9001124" cy="521780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Sketch Rockwell" panose="02000000000000000000" pitchFamily="2" charset="0"/>
              </a:rPr>
              <a:t>Massive Open Online Courses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5101" y="139690"/>
            <a:ext cx="8836024" cy="521780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pPr algn="ctr"/>
            <a:r>
              <a:rPr lang="en-GB" sz="2800" b="1" smtClean="0">
                <a:solidFill>
                  <a:schemeClr val="bg1"/>
                </a:solidFill>
                <a:latin typeface="Sketch Rockwell" panose="02000000000000000000" pitchFamily="2" charset="0"/>
              </a:rPr>
              <a:t>Open Source Education</a:t>
            </a:r>
            <a:endParaRPr lang="en-GB" sz="2800" b="1" dirty="0">
              <a:solidFill>
                <a:schemeClr val="bg1"/>
              </a:solidFill>
              <a:latin typeface="Sketch Rockwell" panose="02000000000000000000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89481" y="139690"/>
            <a:ext cx="3822163" cy="521780"/>
          </a:xfrm>
          <a:prstGeom prst="rect">
            <a:avLst/>
          </a:prstGeom>
          <a:noFill/>
        </p:spPr>
        <p:txBody>
          <a:bodyPr wrap="square" lIns="90014" tIns="45007" rIns="90014" bIns="45007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Sketch Rockwell" panose="02000000000000000000" pitchFamily="2" charset="0"/>
              </a:rPr>
              <a:t>Standard teaching</a:t>
            </a:r>
          </a:p>
        </p:txBody>
      </p:sp>
    </p:spTree>
    <p:extLst>
      <p:ext uri="{BB962C8B-B14F-4D97-AF65-F5344CB8AC3E}">
        <p14:creationId xmlns:p14="http://schemas.microsoft.com/office/powerpoint/2010/main" val="25370589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01125" cy="6750844"/>
          </a:xfrm>
          <a:prstGeom prst="rect">
            <a:avLst/>
          </a:prstGeom>
          <a:noFill/>
        </p:spPr>
      </p:pic>
      <p:grpSp>
        <p:nvGrpSpPr>
          <p:cNvPr id="8" name="Gruppieren 7"/>
          <p:cNvGrpSpPr/>
          <p:nvPr/>
        </p:nvGrpSpPr>
        <p:grpSpPr>
          <a:xfrm>
            <a:off x="-650929" y="232475"/>
            <a:ext cx="3673098" cy="3735091"/>
            <a:chOff x="-650929" y="232475"/>
            <a:chExt cx="3673098" cy="3735091"/>
          </a:xfrm>
        </p:grpSpPr>
        <p:sp>
          <p:nvSpPr>
            <p:cNvPr id="6" name="Rechteck 5"/>
            <p:cNvSpPr/>
            <p:nvPr/>
          </p:nvSpPr>
          <p:spPr>
            <a:xfrm>
              <a:off x="-247973" y="232475"/>
              <a:ext cx="2913681" cy="35026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-650929" y="2820692"/>
              <a:ext cx="3673098" cy="11468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  <p:grpSp>
        <p:nvGrpSpPr>
          <p:cNvPr id="6" name="Gruppieren 5"/>
          <p:cNvGrpSpPr/>
          <p:nvPr/>
        </p:nvGrpSpPr>
        <p:grpSpPr>
          <a:xfrm>
            <a:off x="2293749" y="4448014"/>
            <a:ext cx="5997844" cy="3502617"/>
            <a:chOff x="-736350" y="232475"/>
            <a:chExt cx="3673098" cy="3502617"/>
          </a:xfrm>
        </p:grpSpPr>
        <p:sp>
          <p:nvSpPr>
            <p:cNvPr id="7" name="Rechteck 6"/>
            <p:cNvSpPr/>
            <p:nvPr/>
          </p:nvSpPr>
          <p:spPr>
            <a:xfrm>
              <a:off x="-461104" y="232475"/>
              <a:ext cx="3126812" cy="35026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-736350" y="1389225"/>
              <a:ext cx="3673098" cy="11468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1" name="think-cell Folie" r:id="rId4" imgW="444" imgH="443" progId="TCLayout.ActiveDocument.1">
                  <p:embed/>
                </p:oleObj>
              </mc:Choice>
              <mc:Fallback>
                <p:oleObj name="think-cell Folie" r:id="rId4" imgW="444" imgH="443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>
          <a:xfrm>
            <a:off x="0" y="0"/>
            <a:ext cx="9001125" cy="6751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6"/>
          <a:srcRect l="18079" t="12168" r="39392" b="65104"/>
          <a:stretch>
            <a:fillRect/>
          </a:stretch>
        </p:blipFill>
        <p:spPr bwMode="auto">
          <a:xfrm>
            <a:off x="1916855" y="2340244"/>
            <a:ext cx="5167416" cy="2071150"/>
          </a:xfrm>
          <a:prstGeom prst="rect">
            <a:avLst/>
          </a:prstGeom>
          <a:noFill/>
        </p:spPr>
      </p:pic>
      <p:pic>
        <p:nvPicPr>
          <p:cNvPr id="103427" name="Picture 3" descr="C:\Users\Tim\Google Drive\eduHub_3DS\Pitch 2\Storyline Paul\eduhub_paul_03a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804591" y="6850209"/>
            <a:ext cx="5391941" cy="1472338"/>
          </a:xfrm>
          <a:prstGeom prst="rect">
            <a:avLst/>
          </a:prstGeom>
          <a:noFill/>
        </p:spPr>
      </p:pic>
      <p:pic>
        <p:nvPicPr>
          <p:cNvPr id="10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8"/>
          <a:srcRect l="34092" t="24794" r="39909" b="33653"/>
          <a:stretch>
            <a:fillRect/>
          </a:stretch>
        </p:blipFill>
        <p:spPr bwMode="auto">
          <a:xfrm>
            <a:off x="3330440" y="6852347"/>
            <a:ext cx="2340244" cy="2805193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8239"/>
            <a:ext cx="2758698" cy="67351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535E-6 -2.73197E-6 L -3.69535E-6 -0.163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535E-6 -1.56448E-6 L -3.69535E-6 -0.415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535E-6 -0.16349 L -3.69535E-6 -0.363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535E-6 -0.41578 L -3.69535E-6 -0.657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535E-6 3.36387E-6 L -3.69535E-6 -0.413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02" name="Picture 2" descr="C:\Users\Tim\Google Drive\eduHub_3DS\Pitch 2\Storyline Paul\eduhub_paul_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" y="0"/>
            <a:ext cx="9001124" cy="675084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49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/&gt;&lt;m_precDefaultYear/&gt;&lt;m_precDefaultQuarter/&gt;&lt;m_precDefaultMonth/&gt;&lt;m_precDefaultWeek/&gt;&lt;m_precDefaultDay/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FiveRules</Template>
  <TotalTime>0</TotalTime>
  <Words>62</Words>
  <Application>Microsoft Macintosh PowerPoint</Application>
  <PresentationFormat>Custom</PresentationFormat>
  <Paragraphs>26</Paragraphs>
  <Slides>21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Five Rules</vt:lpstr>
      <vt:lpstr>think-cell Folie</vt:lpstr>
      <vt:lpstr>PowerPoint Presentation</vt:lpstr>
      <vt:lpstr>Education is broken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Supporters (Letter of Intent)</vt:lpstr>
      <vt:lpstr>Info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Edu-hub_v12_final03_fontsembedded.pptx</dc:title>
  <dc:subject/>
  <dc:creator/>
  <cp:keywords/>
  <dc:description/>
  <cp:lastModifiedBy/>
  <cp:revision>1</cp:revision>
  <dcterms:created xsi:type="dcterms:W3CDTF">2013-11-17T10:07:50Z</dcterms:created>
  <dcterms:modified xsi:type="dcterms:W3CDTF">2015-04-07T17:40:02Z</dcterms:modified>
  <cp:category/>
</cp:coreProperties>
</file>